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4" r:id="rId4"/>
    <p:sldId id="265" r:id="rId5"/>
    <p:sldId id="258" r:id="rId6"/>
    <p:sldId id="259" r:id="rId7"/>
    <p:sldId id="266" r:id="rId8"/>
    <p:sldId id="267" r:id="rId9"/>
    <p:sldId id="260" r:id="rId10"/>
    <p:sldId id="268"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userDrawn="1">
          <p15:clr>
            <a:srgbClr val="A4A3A4"/>
          </p15:clr>
        </p15:guide>
        <p15:guide id="2" pos="76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howGuides="1">
      <p:cViewPr varScale="1">
        <p:scale>
          <a:sx n="49" d="100"/>
          <a:sy n="49" d="100"/>
        </p:scale>
        <p:origin x="72" y="1476"/>
      </p:cViewPr>
      <p:guideLst>
        <p:guide orient="horz"/>
        <p:guide pos="76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8CB5B5B-6056-46EE-83CE-A1D52AB697DB}" type="datetimeFigureOut">
              <a:rPr lang="ar-IQ" smtClean="0"/>
              <a:t>05/01/1443</a:t>
            </a:fld>
            <a:endParaRPr lang="ar-IQ"/>
          </a:p>
        </p:txBody>
      </p:sp>
      <p:sp>
        <p:nvSpPr>
          <p:cNvPr id="5" name="Footer Placeholder 4"/>
          <p:cNvSpPr>
            <a:spLocks noGrp="1"/>
          </p:cNvSpPr>
          <p:nvPr>
            <p:ph type="ftr" sz="quarter" idx="11"/>
          </p:nvPr>
        </p:nvSpPr>
        <p:spPr/>
        <p:txBody>
          <a:bodyPr/>
          <a:lstStyle/>
          <a:p>
            <a:endParaRPr lang="ar-IQ"/>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0133EEBA-7D0B-4218-B378-808A1DD14F76}" type="slidenum">
              <a:rPr lang="ar-IQ" smtClean="0"/>
              <a:t>‹#›</a:t>
            </a:fld>
            <a:endParaRPr lang="ar-IQ"/>
          </a:p>
        </p:txBody>
      </p:sp>
    </p:spTree>
    <p:extLst>
      <p:ext uri="{BB962C8B-B14F-4D97-AF65-F5344CB8AC3E}">
        <p14:creationId xmlns:p14="http://schemas.microsoft.com/office/powerpoint/2010/main" val="35009514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8CB5B5B-6056-46EE-83CE-A1D52AB697DB}" type="datetimeFigureOut">
              <a:rPr lang="ar-IQ" smtClean="0"/>
              <a:t>05/01/1443</a:t>
            </a:fld>
            <a:endParaRPr lang="ar-IQ"/>
          </a:p>
        </p:txBody>
      </p:sp>
      <p:sp>
        <p:nvSpPr>
          <p:cNvPr id="5" name="Footer Placeholder 4"/>
          <p:cNvSpPr>
            <a:spLocks noGrp="1"/>
          </p:cNvSpPr>
          <p:nvPr>
            <p:ph type="ftr" sz="quarter" idx="11"/>
          </p:nvPr>
        </p:nvSpPr>
        <p:spPr/>
        <p:txBody>
          <a:bodyPr/>
          <a:lstStyle/>
          <a:p>
            <a:endParaRPr lang="ar-IQ"/>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133EEBA-7D0B-4218-B378-808A1DD14F76}" type="slidenum">
              <a:rPr lang="ar-IQ" smtClean="0"/>
              <a:t>‹#›</a:t>
            </a:fld>
            <a:endParaRPr lang="ar-IQ"/>
          </a:p>
        </p:txBody>
      </p:sp>
    </p:spTree>
    <p:extLst>
      <p:ext uri="{BB962C8B-B14F-4D97-AF65-F5344CB8AC3E}">
        <p14:creationId xmlns:p14="http://schemas.microsoft.com/office/powerpoint/2010/main" val="2724989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8CB5B5B-6056-46EE-83CE-A1D52AB697DB}" type="datetimeFigureOut">
              <a:rPr lang="ar-IQ" smtClean="0"/>
              <a:t>05/01/1443</a:t>
            </a:fld>
            <a:endParaRPr lang="ar-IQ"/>
          </a:p>
        </p:txBody>
      </p:sp>
      <p:sp>
        <p:nvSpPr>
          <p:cNvPr id="5" name="Footer Placeholder 4"/>
          <p:cNvSpPr>
            <a:spLocks noGrp="1"/>
          </p:cNvSpPr>
          <p:nvPr>
            <p:ph type="ftr" sz="quarter" idx="11"/>
          </p:nvPr>
        </p:nvSpPr>
        <p:spPr/>
        <p:txBody>
          <a:bodyPr/>
          <a:lstStyle/>
          <a:p>
            <a:endParaRPr lang="ar-IQ"/>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133EEBA-7D0B-4218-B378-808A1DD14F76}" type="slidenum">
              <a:rPr lang="ar-IQ" smtClean="0"/>
              <a:t>‹#›</a:t>
            </a:fld>
            <a:endParaRPr lang="ar-IQ"/>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877024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8CB5B5B-6056-46EE-83CE-A1D52AB697DB}" type="datetimeFigureOut">
              <a:rPr lang="ar-IQ" smtClean="0"/>
              <a:t>05/01/1443</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133EEBA-7D0B-4218-B378-808A1DD14F76}" type="slidenum">
              <a:rPr lang="ar-IQ" smtClean="0"/>
              <a:t>‹#›</a:t>
            </a:fld>
            <a:endParaRPr lang="ar-IQ"/>
          </a:p>
        </p:txBody>
      </p:sp>
    </p:spTree>
    <p:extLst>
      <p:ext uri="{BB962C8B-B14F-4D97-AF65-F5344CB8AC3E}">
        <p14:creationId xmlns:p14="http://schemas.microsoft.com/office/powerpoint/2010/main" val="32474818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8CB5B5B-6056-46EE-83CE-A1D52AB697DB}" type="datetimeFigureOut">
              <a:rPr lang="ar-IQ" smtClean="0"/>
              <a:t>05/01/1443</a:t>
            </a:fld>
            <a:endParaRPr lang="ar-IQ"/>
          </a:p>
        </p:txBody>
      </p:sp>
      <p:sp>
        <p:nvSpPr>
          <p:cNvPr id="6" name="Footer Placeholder 5"/>
          <p:cNvSpPr>
            <a:spLocks noGrp="1"/>
          </p:cNvSpPr>
          <p:nvPr>
            <p:ph type="ftr" sz="quarter" idx="11"/>
          </p:nvPr>
        </p:nvSpPr>
        <p:spPr/>
        <p:txBody>
          <a:bodyPr/>
          <a:lstStyle/>
          <a:p>
            <a:endParaRPr lang="ar-IQ"/>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133EEBA-7D0B-4218-B378-808A1DD14F76}" type="slidenum">
              <a:rPr lang="ar-IQ" smtClean="0"/>
              <a:t>‹#›</a:t>
            </a:fld>
            <a:endParaRPr lang="ar-IQ"/>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876655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8CB5B5B-6056-46EE-83CE-A1D52AB697DB}" type="datetimeFigureOut">
              <a:rPr lang="ar-IQ" smtClean="0"/>
              <a:t>05/01/1443</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133EEBA-7D0B-4218-B378-808A1DD14F76}" type="slidenum">
              <a:rPr lang="ar-IQ" smtClean="0"/>
              <a:t>‹#›</a:t>
            </a:fld>
            <a:endParaRPr lang="ar-IQ"/>
          </a:p>
        </p:txBody>
      </p:sp>
    </p:spTree>
    <p:extLst>
      <p:ext uri="{BB962C8B-B14F-4D97-AF65-F5344CB8AC3E}">
        <p14:creationId xmlns:p14="http://schemas.microsoft.com/office/powerpoint/2010/main" val="22909517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8CB5B5B-6056-46EE-83CE-A1D52AB697DB}" type="datetimeFigureOut">
              <a:rPr lang="ar-IQ" smtClean="0"/>
              <a:t>05/01/1443</a:t>
            </a:fld>
            <a:endParaRPr lang="ar-IQ"/>
          </a:p>
        </p:txBody>
      </p:sp>
      <p:sp>
        <p:nvSpPr>
          <p:cNvPr id="5" name="Footer Placeholder 4"/>
          <p:cNvSpPr>
            <a:spLocks noGrp="1"/>
          </p:cNvSpPr>
          <p:nvPr>
            <p:ph type="ftr" sz="quarter" idx="11"/>
          </p:nvPr>
        </p:nvSpPr>
        <p:spPr/>
        <p:txBody>
          <a:bodyPr/>
          <a:lstStyle/>
          <a:p>
            <a:endParaRPr lang="ar-IQ"/>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133EEBA-7D0B-4218-B378-808A1DD14F76}" type="slidenum">
              <a:rPr lang="ar-IQ" smtClean="0"/>
              <a:t>‹#›</a:t>
            </a:fld>
            <a:endParaRPr lang="ar-IQ"/>
          </a:p>
        </p:txBody>
      </p:sp>
    </p:spTree>
    <p:extLst>
      <p:ext uri="{BB962C8B-B14F-4D97-AF65-F5344CB8AC3E}">
        <p14:creationId xmlns:p14="http://schemas.microsoft.com/office/powerpoint/2010/main" val="23864774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8CB5B5B-6056-46EE-83CE-A1D52AB697DB}" type="datetimeFigureOut">
              <a:rPr lang="ar-IQ" smtClean="0"/>
              <a:t>05/01/1443</a:t>
            </a:fld>
            <a:endParaRPr lang="ar-IQ"/>
          </a:p>
        </p:txBody>
      </p:sp>
      <p:sp>
        <p:nvSpPr>
          <p:cNvPr id="5" name="Footer Placeholder 4"/>
          <p:cNvSpPr>
            <a:spLocks noGrp="1"/>
          </p:cNvSpPr>
          <p:nvPr>
            <p:ph type="ftr" sz="quarter" idx="11"/>
          </p:nvPr>
        </p:nvSpPr>
        <p:spPr/>
        <p:txBody>
          <a:bodyPr/>
          <a:lstStyle/>
          <a:p>
            <a:endParaRPr lang="ar-IQ"/>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133EEBA-7D0B-4218-B378-808A1DD14F76}" type="slidenum">
              <a:rPr lang="ar-IQ" smtClean="0"/>
              <a:t>‹#›</a:t>
            </a:fld>
            <a:endParaRPr lang="ar-IQ"/>
          </a:p>
        </p:txBody>
      </p:sp>
    </p:spTree>
    <p:extLst>
      <p:ext uri="{BB962C8B-B14F-4D97-AF65-F5344CB8AC3E}">
        <p14:creationId xmlns:p14="http://schemas.microsoft.com/office/powerpoint/2010/main" val="26021250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8CB5B5B-6056-46EE-83CE-A1D52AB697DB}" type="datetimeFigureOut">
              <a:rPr lang="ar-IQ" smtClean="0"/>
              <a:t>05/01/1443</a:t>
            </a:fld>
            <a:endParaRPr lang="ar-IQ"/>
          </a:p>
        </p:txBody>
      </p:sp>
      <p:sp>
        <p:nvSpPr>
          <p:cNvPr id="5" name="Footer Placeholder 4"/>
          <p:cNvSpPr>
            <a:spLocks noGrp="1"/>
          </p:cNvSpPr>
          <p:nvPr>
            <p:ph type="ftr" sz="quarter" idx="11"/>
          </p:nvPr>
        </p:nvSpPr>
        <p:spPr/>
        <p:txBody>
          <a:bodyPr/>
          <a:lstStyle/>
          <a:p>
            <a:endParaRPr lang="ar-IQ"/>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133EEBA-7D0B-4218-B378-808A1DD14F76}" type="slidenum">
              <a:rPr lang="ar-IQ" smtClean="0"/>
              <a:t>‹#›</a:t>
            </a:fld>
            <a:endParaRPr lang="ar-IQ"/>
          </a:p>
        </p:txBody>
      </p:sp>
    </p:spTree>
    <p:extLst>
      <p:ext uri="{BB962C8B-B14F-4D97-AF65-F5344CB8AC3E}">
        <p14:creationId xmlns:p14="http://schemas.microsoft.com/office/powerpoint/2010/main" val="40561327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8CB5B5B-6056-46EE-83CE-A1D52AB697DB}" type="datetimeFigureOut">
              <a:rPr lang="ar-IQ" smtClean="0"/>
              <a:t>05/01/1443</a:t>
            </a:fld>
            <a:endParaRPr lang="ar-IQ"/>
          </a:p>
        </p:txBody>
      </p:sp>
      <p:sp>
        <p:nvSpPr>
          <p:cNvPr id="5" name="Footer Placeholder 4"/>
          <p:cNvSpPr>
            <a:spLocks noGrp="1"/>
          </p:cNvSpPr>
          <p:nvPr>
            <p:ph type="ftr" sz="quarter" idx="11"/>
          </p:nvPr>
        </p:nvSpPr>
        <p:spPr/>
        <p:txBody>
          <a:bodyPr/>
          <a:lstStyle/>
          <a:p>
            <a:endParaRPr lang="ar-IQ"/>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133EEBA-7D0B-4218-B378-808A1DD14F76}" type="slidenum">
              <a:rPr lang="ar-IQ" smtClean="0"/>
              <a:t>‹#›</a:t>
            </a:fld>
            <a:endParaRPr lang="ar-IQ"/>
          </a:p>
        </p:txBody>
      </p:sp>
    </p:spTree>
    <p:extLst>
      <p:ext uri="{BB962C8B-B14F-4D97-AF65-F5344CB8AC3E}">
        <p14:creationId xmlns:p14="http://schemas.microsoft.com/office/powerpoint/2010/main" val="13431671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8CB5B5B-6056-46EE-83CE-A1D52AB697DB}" type="datetimeFigureOut">
              <a:rPr lang="ar-IQ" smtClean="0"/>
              <a:t>05/01/1443</a:t>
            </a:fld>
            <a:endParaRPr lang="ar-IQ"/>
          </a:p>
        </p:txBody>
      </p:sp>
      <p:sp>
        <p:nvSpPr>
          <p:cNvPr id="6" name="Footer Placeholder 5"/>
          <p:cNvSpPr>
            <a:spLocks noGrp="1"/>
          </p:cNvSpPr>
          <p:nvPr>
            <p:ph type="ftr" sz="quarter" idx="11"/>
          </p:nvPr>
        </p:nvSpPr>
        <p:spPr/>
        <p:txBody>
          <a:bodyPr/>
          <a:lstStyle/>
          <a:p>
            <a:endParaRPr lang="ar-IQ"/>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0133EEBA-7D0B-4218-B378-808A1DD14F76}" type="slidenum">
              <a:rPr lang="ar-IQ" smtClean="0"/>
              <a:t>‹#›</a:t>
            </a:fld>
            <a:endParaRPr lang="ar-IQ"/>
          </a:p>
        </p:txBody>
      </p:sp>
    </p:spTree>
    <p:extLst>
      <p:ext uri="{BB962C8B-B14F-4D97-AF65-F5344CB8AC3E}">
        <p14:creationId xmlns:p14="http://schemas.microsoft.com/office/powerpoint/2010/main" val="2700652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8CB5B5B-6056-46EE-83CE-A1D52AB697DB}" type="datetimeFigureOut">
              <a:rPr lang="ar-IQ" smtClean="0"/>
              <a:t>05/01/1443</a:t>
            </a:fld>
            <a:endParaRPr lang="ar-IQ"/>
          </a:p>
        </p:txBody>
      </p:sp>
      <p:sp>
        <p:nvSpPr>
          <p:cNvPr id="8" name="Footer Placeholder 7"/>
          <p:cNvSpPr>
            <a:spLocks noGrp="1"/>
          </p:cNvSpPr>
          <p:nvPr>
            <p:ph type="ftr" sz="quarter" idx="11"/>
          </p:nvPr>
        </p:nvSpPr>
        <p:spPr/>
        <p:txBody>
          <a:bodyPr/>
          <a:lstStyle/>
          <a:p>
            <a:endParaRPr lang="ar-IQ"/>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0133EEBA-7D0B-4218-B378-808A1DD14F76}" type="slidenum">
              <a:rPr lang="ar-IQ" smtClean="0"/>
              <a:t>‹#›</a:t>
            </a:fld>
            <a:endParaRPr lang="ar-IQ"/>
          </a:p>
        </p:txBody>
      </p:sp>
    </p:spTree>
    <p:extLst>
      <p:ext uri="{BB962C8B-B14F-4D97-AF65-F5344CB8AC3E}">
        <p14:creationId xmlns:p14="http://schemas.microsoft.com/office/powerpoint/2010/main" val="15779421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8CB5B5B-6056-46EE-83CE-A1D52AB697DB}" type="datetimeFigureOut">
              <a:rPr lang="ar-IQ" smtClean="0"/>
              <a:t>05/01/1443</a:t>
            </a:fld>
            <a:endParaRPr lang="ar-IQ"/>
          </a:p>
        </p:txBody>
      </p:sp>
      <p:sp>
        <p:nvSpPr>
          <p:cNvPr id="4" name="Footer Placeholder 3"/>
          <p:cNvSpPr>
            <a:spLocks noGrp="1"/>
          </p:cNvSpPr>
          <p:nvPr>
            <p:ph type="ftr" sz="quarter" idx="11"/>
          </p:nvPr>
        </p:nvSpPr>
        <p:spPr/>
        <p:txBody>
          <a:bodyPr/>
          <a:lstStyle/>
          <a:p>
            <a:endParaRPr lang="ar-IQ"/>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0133EEBA-7D0B-4218-B378-808A1DD14F76}" type="slidenum">
              <a:rPr lang="ar-IQ" smtClean="0"/>
              <a:t>‹#›</a:t>
            </a:fld>
            <a:endParaRPr lang="ar-IQ"/>
          </a:p>
        </p:txBody>
      </p:sp>
    </p:spTree>
    <p:extLst>
      <p:ext uri="{BB962C8B-B14F-4D97-AF65-F5344CB8AC3E}">
        <p14:creationId xmlns:p14="http://schemas.microsoft.com/office/powerpoint/2010/main" val="1785851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CB5B5B-6056-46EE-83CE-A1D52AB697DB}" type="datetimeFigureOut">
              <a:rPr lang="ar-IQ" smtClean="0"/>
              <a:t>05/01/1443</a:t>
            </a:fld>
            <a:endParaRPr lang="ar-IQ"/>
          </a:p>
        </p:txBody>
      </p:sp>
      <p:sp>
        <p:nvSpPr>
          <p:cNvPr id="3" name="Footer Placeholder 2"/>
          <p:cNvSpPr>
            <a:spLocks noGrp="1"/>
          </p:cNvSpPr>
          <p:nvPr>
            <p:ph type="ftr" sz="quarter" idx="11"/>
          </p:nvPr>
        </p:nvSpPr>
        <p:spPr/>
        <p:txBody>
          <a:bodyPr/>
          <a:lstStyle/>
          <a:p>
            <a:endParaRPr lang="ar-IQ"/>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0133EEBA-7D0B-4218-B378-808A1DD14F76}" type="slidenum">
              <a:rPr lang="ar-IQ" smtClean="0"/>
              <a:t>‹#›</a:t>
            </a:fld>
            <a:endParaRPr lang="ar-IQ"/>
          </a:p>
        </p:txBody>
      </p:sp>
    </p:spTree>
    <p:extLst>
      <p:ext uri="{BB962C8B-B14F-4D97-AF65-F5344CB8AC3E}">
        <p14:creationId xmlns:p14="http://schemas.microsoft.com/office/powerpoint/2010/main" val="4175834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8CB5B5B-6056-46EE-83CE-A1D52AB697DB}" type="datetimeFigureOut">
              <a:rPr lang="ar-IQ" smtClean="0"/>
              <a:t>05/01/1443</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0133EEBA-7D0B-4218-B378-808A1DD14F76}" type="slidenum">
              <a:rPr lang="ar-IQ" smtClean="0"/>
              <a:t>‹#›</a:t>
            </a:fld>
            <a:endParaRPr lang="ar-IQ"/>
          </a:p>
        </p:txBody>
      </p:sp>
    </p:spTree>
    <p:extLst>
      <p:ext uri="{BB962C8B-B14F-4D97-AF65-F5344CB8AC3E}">
        <p14:creationId xmlns:p14="http://schemas.microsoft.com/office/powerpoint/2010/main" val="28656680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8CB5B5B-6056-46EE-83CE-A1D52AB697DB}" type="datetimeFigureOut">
              <a:rPr lang="ar-IQ" smtClean="0"/>
              <a:t>05/01/1443</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133EEBA-7D0B-4218-B378-808A1DD14F76}" type="slidenum">
              <a:rPr lang="ar-IQ" smtClean="0"/>
              <a:t>‹#›</a:t>
            </a:fld>
            <a:endParaRPr lang="ar-IQ"/>
          </a:p>
        </p:txBody>
      </p:sp>
    </p:spTree>
    <p:extLst>
      <p:ext uri="{BB962C8B-B14F-4D97-AF65-F5344CB8AC3E}">
        <p14:creationId xmlns:p14="http://schemas.microsoft.com/office/powerpoint/2010/main" val="31199883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8CB5B5B-6056-46EE-83CE-A1D52AB697DB}" type="datetimeFigureOut">
              <a:rPr lang="ar-IQ" smtClean="0"/>
              <a:t>05/01/1443</a:t>
            </a:fld>
            <a:endParaRPr lang="ar-IQ"/>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ar-IQ"/>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0133EEBA-7D0B-4218-B378-808A1DD14F76}" type="slidenum">
              <a:rPr lang="ar-IQ" smtClean="0"/>
              <a:t>‹#›</a:t>
            </a:fld>
            <a:endParaRPr lang="ar-IQ"/>
          </a:p>
        </p:txBody>
      </p:sp>
    </p:spTree>
    <p:extLst>
      <p:ext uri="{BB962C8B-B14F-4D97-AF65-F5344CB8AC3E}">
        <p14:creationId xmlns:p14="http://schemas.microsoft.com/office/powerpoint/2010/main" val="36031609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1" eaLnBrk="1" latinLnBrk="0" hangingPunct="1">
        <a:spcBef>
          <a:spcPct val="0"/>
        </a:spcBef>
        <a:buNone/>
        <a:defRPr sz="36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dirty="0"/>
              <a:t>مدارس علم النفس</a:t>
            </a:r>
          </a:p>
        </p:txBody>
      </p:sp>
    </p:spTree>
    <p:extLst>
      <p:ext uri="{BB962C8B-B14F-4D97-AF65-F5344CB8AC3E}">
        <p14:creationId xmlns:p14="http://schemas.microsoft.com/office/powerpoint/2010/main" val="42424932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16B3DFF-B8FF-40FB-8C69-E022FC057CE9}"/>
              </a:ext>
            </a:extLst>
          </p:cNvPr>
          <p:cNvSpPr>
            <a:spLocks noGrp="1"/>
          </p:cNvSpPr>
          <p:nvPr>
            <p:ph idx="1"/>
          </p:nvPr>
        </p:nvSpPr>
        <p:spPr/>
        <p:txBody>
          <a:bodyPr/>
          <a:lstStyle/>
          <a:p>
            <a:pPr marL="0" indent="0">
              <a:buNone/>
            </a:pPr>
            <a:r>
              <a:rPr lang="ar-IQ" sz="3600" b="1" dirty="0">
                <a:latin typeface="Arabic Typesetting" panose="03020402040406030203" pitchFamily="66" charset="-78"/>
                <a:cs typeface="Arabic Typesetting" panose="03020402040406030203" pitchFamily="66" charset="-78"/>
              </a:rPr>
              <a:t>مكامن القوة في البنيوية</a:t>
            </a:r>
          </a:p>
          <a:p>
            <a:r>
              <a:rPr lang="ar-IQ" sz="3600" dirty="0">
                <a:latin typeface="Arabic Typesetting" panose="03020402040406030203" pitchFamily="66" charset="-78"/>
                <a:cs typeface="Arabic Typesetting" panose="03020402040406030203" pitchFamily="66" charset="-78"/>
              </a:rPr>
              <a:t>انها أول مدرسة فكرية لعلم النفس مستقلة عن الفلسفة والعلوم الأخرى.</a:t>
            </a:r>
          </a:p>
          <a:p>
            <a:r>
              <a:rPr lang="ar-IQ" sz="3600" dirty="0">
                <a:latin typeface="Arabic Typesetting" panose="03020402040406030203" pitchFamily="66" charset="-78"/>
                <a:cs typeface="Arabic Typesetting" panose="03020402040406030203" pitchFamily="66" charset="-78"/>
              </a:rPr>
              <a:t>ساهمت في وضع اللبنات الأولى لعلم النفس التجريبي.</a:t>
            </a:r>
          </a:p>
          <a:p>
            <a:r>
              <a:rPr lang="ar-IQ" sz="3600" dirty="0">
                <a:latin typeface="Arabic Typesetting" panose="03020402040406030203" pitchFamily="66" charset="-78"/>
                <a:cs typeface="Arabic Typesetting" panose="03020402040406030203" pitchFamily="66" charset="-78"/>
              </a:rPr>
              <a:t>ساهمت لاحقاً في بروز المنهج المعرفي الذي يؤكد على أهمية العمليات العقلية.</a:t>
            </a:r>
          </a:p>
          <a:p>
            <a:pPr marL="0" indent="0">
              <a:buNone/>
            </a:pPr>
            <a:endParaRPr lang="en-US" dirty="0"/>
          </a:p>
        </p:txBody>
      </p:sp>
    </p:spTree>
    <p:extLst>
      <p:ext uri="{BB962C8B-B14F-4D97-AF65-F5344CB8AC3E}">
        <p14:creationId xmlns:p14="http://schemas.microsoft.com/office/powerpoint/2010/main" val="32428945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buNone/>
            </a:pPr>
            <a:endParaRPr lang="ar-IQ" sz="2400" dirty="0"/>
          </a:p>
          <a:p>
            <a:pPr marL="0" indent="0" algn="just">
              <a:buNone/>
            </a:pPr>
            <a:r>
              <a:rPr lang="ar-IQ" sz="2400" b="1" dirty="0"/>
              <a:t> </a:t>
            </a:r>
            <a:r>
              <a:rPr lang="ar-IQ" sz="3600" dirty="0">
                <a:latin typeface="Arabic Typesetting" panose="03020402040406030203" pitchFamily="66" charset="-78"/>
                <a:cs typeface="Arabic Typesetting" panose="03020402040406030203" pitchFamily="66" charset="-78"/>
              </a:rPr>
              <a:t>لقد حاولت العديد من المدارس الفكرية ان تقدم نموذجا يمكن استخدامه لتفسير كل أو معظم السلوك الإنساني. ولقد تباين حظ هذه النماذج فبعضها كبرت شعبيتها ونمت، وبعضها الآخر اضمحلت مع مرور الوقت. وقد ينظر بعض علماء النفس إلى أنفسهم على إنهم أنصار مدرسة فكرية معينة وبالتالي فهم يرفضون ما عداها، لكن ومع هذا فهم يعلمون ان كل نموذج علمي عبارة عن محاولة لفهم الإنسان، وبالتالي فهذه النماذج مع اختلافها لا تلغي احدها الآخر.</a:t>
            </a:r>
          </a:p>
        </p:txBody>
      </p:sp>
    </p:spTree>
    <p:extLst>
      <p:ext uri="{BB962C8B-B14F-4D97-AF65-F5344CB8AC3E}">
        <p14:creationId xmlns:p14="http://schemas.microsoft.com/office/powerpoint/2010/main" val="35738764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6E0D8E-A4AA-4397-BE58-18E9D7AF23B1}"/>
              </a:ext>
            </a:extLst>
          </p:cNvPr>
          <p:cNvSpPr>
            <a:spLocks noGrp="1"/>
          </p:cNvSpPr>
          <p:nvPr>
            <p:ph idx="1"/>
          </p:nvPr>
        </p:nvSpPr>
        <p:spPr>
          <a:xfrm>
            <a:off x="2589212" y="1828800"/>
            <a:ext cx="8915400" cy="3632971"/>
          </a:xfrm>
        </p:spPr>
        <p:txBody>
          <a:bodyPr>
            <a:noAutofit/>
          </a:bodyPr>
          <a:lstStyle/>
          <a:p>
            <a:pPr marL="0" indent="0" algn="just">
              <a:buNone/>
            </a:pPr>
            <a:r>
              <a:rPr lang="ar-IQ" sz="3600" dirty="0">
                <a:latin typeface="Arabic Typesetting" panose="03020402040406030203" pitchFamily="66" charset="-78"/>
                <a:cs typeface="Arabic Typesetting" panose="03020402040406030203" pitchFamily="66" charset="-78"/>
              </a:rPr>
              <a:t>قبل ان نستمر في موضوعنا دعنا في البداية نعرف ما معنى مصطلح (مدرسة)؟</a:t>
            </a:r>
          </a:p>
          <a:p>
            <a:pPr marL="0" indent="0" algn="just">
              <a:buNone/>
            </a:pPr>
            <a:r>
              <a:rPr lang="ar-IQ" sz="3600" dirty="0">
                <a:latin typeface="Arabic Typesetting" panose="03020402040406030203" pitchFamily="66" charset="-78"/>
                <a:cs typeface="Arabic Typesetting" panose="03020402040406030203" pitchFamily="66" charset="-78"/>
              </a:rPr>
              <a:t>يقصد بها مجموعة من الناس، أو الباحثين، أو العلماء، أو المفكرين تجمعهم قناعات، أو توجهات أو مبادئ فكرية ينظرون من خلالها الى الأشياء، أو يفسرون وفقاً لها الأشياء التي يتناولوها بالبحث والتفكر بطريقة معينة ومميزة تميزهم عن غيرهم من المدارس، ويكون لهم منهج محدد في البحث والتفكير. ومجال المدرسة قد يكون في أي ميدان من ميادين النشاط والمعرفة الإنسانية في الفن أو الأدب أو الفلسفة أو العلم. </a:t>
            </a:r>
            <a:endParaRPr lang="en-US" sz="36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2307224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B83CE12-336F-476D-AA1C-54AD4B8AB35F}"/>
              </a:ext>
            </a:extLst>
          </p:cNvPr>
          <p:cNvSpPr>
            <a:spLocks noGrp="1"/>
          </p:cNvSpPr>
          <p:nvPr>
            <p:ph idx="1"/>
          </p:nvPr>
        </p:nvSpPr>
        <p:spPr/>
        <p:txBody>
          <a:bodyPr>
            <a:normAutofit/>
          </a:bodyPr>
          <a:lstStyle/>
          <a:p>
            <a:pPr marL="0" indent="0" algn="just">
              <a:buNone/>
            </a:pPr>
            <a:r>
              <a:rPr lang="ar-IQ" sz="3600" dirty="0">
                <a:latin typeface="Arabic Typesetting" panose="03020402040406030203" pitchFamily="66" charset="-78"/>
                <a:cs typeface="Arabic Typesetting" panose="03020402040406030203" pitchFamily="66" charset="-78"/>
              </a:rPr>
              <a:t>وقد يتم تسمية المدرسة باعتبار توجهها الفكري العام، أو المبادئ التي تؤمن بها وتفسر الأشياء وفقاً لها مثلاً، المدرسة المادية لأنها تفسر الأشياء وفقاً لقوانين المادة التي تعتبرها العنصر الأساس في الوجود. أو المدرسة المثالية والتي -وعلى العكس- ترى ان المادة حقيقة من الدرجة الثانية –إذا صح التعبير-. أو قد تتسمى المدرسة –أحياناً- بأسم مؤسسها، مثلاً، المدرسة الفرويدية، أو الدارونية...الخ.</a:t>
            </a:r>
            <a:endParaRPr lang="en-US" sz="3600" dirty="0"/>
          </a:p>
        </p:txBody>
      </p:sp>
    </p:spTree>
    <p:extLst>
      <p:ext uri="{BB962C8B-B14F-4D97-AF65-F5344CB8AC3E}">
        <p14:creationId xmlns:p14="http://schemas.microsoft.com/office/powerpoint/2010/main" val="30489625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637131"/>
          </a:xfrm>
        </p:spPr>
        <p:txBody>
          <a:bodyPr>
            <a:normAutofit fontScale="90000"/>
          </a:bodyPr>
          <a:lstStyle/>
          <a:p>
            <a:pPr algn="r"/>
            <a:r>
              <a:rPr lang="ar-IQ" b="1" dirty="0"/>
              <a:t>المدرســـة البنيويـــة </a:t>
            </a:r>
            <a:r>
              <a:rPr lang="en-US" b="1" dirty="0"/>
              <a:t>Structuralism</a:t>
            </a:r>
            <a:r>
              <a:rPr lang="ar-IQ" b="1" dirty="0"/>
              <a:t> </a:t>
            </a:r>
            <a:br>
              <a:rPr lang="en-US" dirty="0"/>
            </a:br>
            <a:endParaRPr lang="ar-IQ" dirty="0"/>
          </a:p>
        </p:txBody>
      </p:sp>
      <p:sp>
        <p:nvSpPr>
          <p:cNvPr id="3" name="Content Placeholder 2"/>
          <p:cNvSpPr>
            <a:spLocks noGrp="1"/>
          </p:cNvSpPr>
          <p:nvPr>
            <p:ph idx="1"/>
          </p:nvPr>
        </p:nvSpPr>
        <p:spPr>
          <a:xfrm>
            <a:off x="2589212" y="1466167"/>
            <a:ext cx="8915400" cy="5089616"/>
          </a:xfrm>
        </p:spPr>
        <p:txBody>
          <a:bodyPr>
            <a:normAutofit lnSpcReduction="10000"/>
          </a:bodyPr>
          <a:lstStyle/>
          <a:p>
            <a:pPr marL="0" indent="0">
              <a:buNone/>
            </a:pPr>
            <a:endParaRPr lang="ar-IQ" dirty="0"/>
          </a:p>
          <a:p>
            <a:pPr marL="0" indent="0">
              <a:buNone/>
            </a:pPr>
            <a:endParaRPr lang="ar-IQ" sz="2000" dirty="0"/>
          </a:p>
          <a:p>
            <a:pPr marL="0" indent="0">
              <a:buNone/>
            </a:pPr>
            <a:endParaRPr lang="ar-IQ" sz="2000" dirty="0"/>
          </a:p>
          <a:p>
            <a:pPr marL="0" indent="0">
              <a:buNone/>
            </a:pPr>
            <a:endParaRPr lang="ar-IQ" sz="2000" dirty="0"/>
          </a:p>
          <a:p>
            <a:pPr marL="0" indent="0">
              <a:buNone/>
            </a:pPr>
            <a:endParaRPr lang="ar-IQ" sz="2000" dirty="0"/>
          </a:p>
          <a:p>
            <a:pPr marL="0" indent="0">
              <a:buNone/>
            </a:pPr>
            <a:endParaRPr lang="ar-IQ" sz="2000" dirty="0"/>
          </a:p>
          <a:p>
            <a:pPr marL="0" indent="0">
              <a:buNone/>
            </a:pPr>
            <a:endParaRPr lang="ar-IQ" sz="2000" dirty="0"/>
          </a:p>
          <a:p>
            <a:pPr marL="0" indent="0">
              <a:buNone/>
            </a:pPr>
            <a:endParaRPr lang="ar-IQ" sz="2000" dirty="0"/>
          </a:p>
          <a:p>
            <a:pPr marL="0" indent="0" algn="just">
              <a:buNone/>
            </a:pPr>
            <a:r>
              <a:rPr lang="ar-IQ" sz="3600" dirty="0">
                <a:latin typeface="Arabic Typesetting" panose="03020402040406030203" pitchFamily="66" charset="-78"/>
                <a:cs typeface="Arabic Typesetting" panose="03020402040406030203" pitchFamily="66" charset="-78"/>
              </a:rPr>
              <a:t>المدرسة البنيوية في علم النفس هي نظرية للوعي </a:t>
            </a:r>
            <a:r>
              <a:rPr lang="en-US" sz="3600" dirty="0">
                <a:latin typeface="Arabic Typesetting" panose="03020402040406030203" pitchFamily="66" charset="-78"/>
                <a:cs typeface="Arabic Typesetting" panose="03020402040406030203" pitchFamily="66" charset="-78"/>
              </a:rPr>
              <a:t>consciousness </a:t>
            </a:r>
            <a:r>
              <a:rPr lang="ar-IQ" sz="3600" dirty="0">
                <a:latin typeface="Arabic Typesetting" panose="03020402040406030203" pitchFamily="66" charset="-78"/>
                <a:cs typeface="Arabic Typesetting" panose="03020402040406030203" pitchFamily="66" charset="-78"/>
              </a:rPr>
              <a:t> طورها فيلهلم ماكسيمليان فوندت </a:t>
            </a:r>
            <a:r>
              <a:rPr lang="en-US" sz="3600" dirty="0">
                <a:latin typeface="Arabic Typesetting" panose="03020402040406030203" pitchFamily="66" charset="-78"/>
                <a:cs typeface="Arabic Typesetting" panose="03020402040406030203" pitchFamily="66" charset="-78"/>
              </a:rPr>
              <a:t>Wilhelm M. Wundt</a:t>
            </a:r>
            <a:r>
              <a:rPr lang="ar-IQ" sz="3600" dirty="0">
                <a:latin typeface="Arabic Typesetting" panose="03020402040406030203" pitchFamily="66" charset="-78"/>
                <a:cs typeface="Arabic Typesetting" panose="03020402040406030203" pitchFamily="66" charset="-78"/>
              </a:rPr>
              <a:t>،وتلميذه إدوارد برادفورد تيتشنر  </a:t>
            </a:r>
            <a:r>
              <a:rPr lang="en-US" sz="3600" dirty="0">
                <a:latin typeface="Arabic Typesetting" panose="03020402040406030203" pitchFamily="66" charset="-78"/>
                <a:cs typeface="Arabic Typesetting" panose="03020402040406030203" pitchFamily="66" charset="-78"/>
              </a:rPr>
              <a:t>Edward B. Titchener</a:t>
            </a:r>
            <a:r>
              <a:rPr lang="ar-IQ" sz="3600" dirty="0">
                <a:latin typeface="Arabic Typesetting" panose="03020402040406030203" pitchFamily="66" charset="-78"/>
                <a:cs typeface="Arabic Typesetting" panose="03020402040406030203" pitchFamily="66" charset="-78"/>
              </a:rPr>
              <a:t> المؤسس لأول مدرسة فكرية في علم النفس. </a:t>
            </a:r>
          </a:p>
        </p:txBody>
      </p:sp>
      <p:pic>
        <p:nvPicPr>
          <p:cNvPr id="5" name="Picture 4"/>
          <p:cNvPicPr>
            <a:picLocks noChangeAspect="1"/>
          </p:cNvPicPr>
          <p:nvPr/>
        </p:nvPicPr>
        <p:blipFill>
          <a:blip r:embed="rId2"/>
          <a:stretch>
            <a:fillRect/>
          </a:stretch>
        </p:blipFill>
        <p:spPr>
          <a:xfrm>
            <a:off x="7607300" y="1454150"/>
            <a:ext cx="2830512" cy="3072035"/>
          </a:xfrm>
          <a:prstGeom prst="rect">
            <a:avLst/>
          </a:prstGeom>
        </p:spPr>
      </p:pic>
      <p:pic>
        <p:nvPicPr>
          <p:cNvPr id="6" name="Picture 5"/>
          <p:cNvPicPr>
            <a:picLocks noChangeAspect="1"/>
          </p:cNvPicPr>
          <p:nvPr/>
        </p:nvPicPr>
        <p:blipFill>
          <a:blip r:embed="rId3"/>
          <a:stretch>
            <a:fillRect/>
          </a:stretch>
        </p:blipFill>
        <p:spPr>
          <a:xfrm>
            <a:off x="4121151" y="1466167"/>
            <a:ext cx="2582862" cy="3048000"/>
          </a:xfrm>
          <a:prstGeom prst="rect">
            <a:avLst/>
          </a:prstGeom>
        </p:spPr>
      </p:pic>
    </p:spTree>
    <p:extLst>
      <p:ext uri="{BB962C8B-B14F-4D97-AF65-F5344CB8AC3E}">
        <p14:creationId xmlns:p14="http://schemas.microsoft.com/office/powerpoint/2010/main" val="3317901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1627322"/>
            <a:ext cx="8915400" cy="4283900"/>
          </a:xfrm>
        </p:spPr>
        <p:txBody>
          <a:bodyPr>
            <a:normAutofit/>
          </a:bodyPr>
          <a:lstStyle/>
          <a:p>
            <a:pPr marL="0" indent="0" algn="just">
              <a:buNone/>
            </a:pPr>
            <a:r>
              <a:rPr lang="ar-IQ" sz="3200" dirty="0">
                <a:latin typeface="Arabic Typesetting" panose="03020402040406030203" pitchFamily="66" charset="-78"/>
                <a:cs typeface="Arabic Typesetting" panose="03020402040406030203" pitchFamily="66" charset="-78"/>
              </a:rPr>
              <a:t>واستنادا لهذه المدرسة، فأن الوعي الإنساني يمكن تجزئته إلى مكونات صغيرة من خلال استخدام عملية الاستبطان، حيث يحاول أفراد مدربون تجزئة استجاباتهم وردود أفعالهم إلى أساسيات الإحساس والإدراك. </a:t>
            </a:r>
          </a:p>
          <a:p>
            <a:pPr marL="0" indent="0" algn="just">
              <a:buNone/>
            </a:pPr>
            <a:r>
              <a:rPr lang="ar-IQ" sz="3200" dirty="0">
                <a:latin typeface="Arabic Typesetting" panose="03020402040406030203" pitchFamily="66" charset="-78"/>
                <a:cs typeface="Arabic Typesetting" panose="03020402040406030203" pitchFamily="66" charset="-78"/>
              </a:rPr>
              <a:t>لذلك تسعى البنيوية إلى تحليل عقل البالغين (ويُقصد به المجموع الكلي للخبرة منذ الولادة وحتى البلوغ) من حيث </a:t>
            </a:r>
            <a:r>
              <a:rPr lang="ar-IQ" sz="3200" dirty="0">
                <a:highlight>
                  <a:srgbClr val="FFFF00"/>
                </a:highlight>
                <a:latin typeface="Arabic Typesetting" panose="03020402040406030203" pitchFamily="66" charset="-78"/>
                <a:cs typeface="Arabic Typesetting" panose="03020402040406030203" pitchFamily="66" charset="-78"/>
              </a:rPr>
              <a:t>أبسط</a:t>
            </a:r>
            <a:r>
              <a:rPr lang="ar-IQ" sz="3200" dirty="0">
                <a:latin typeface="Arabic Typesetting" panose="03020402040406030203" pitchFamily="66" charset="-78"/>
                <a:cs typeface="Arabic Typesetting" panose="03020402040406030203" pitchFamily="66" charset="-78"/>
              </a:rPr>
              <a:t> المكونات (أو البُنى) التي يمكن تحديدها، ومن ثم معرفة كيف تتلاءم هذه المكونات معًا لتشكيل تجارب أكثر تعقيدًا، وكذلك كيفية أو آلية إرتباط هذه البنى بالأحداث المادية. </a:t>
            </a:r>
            <a:endParaRPr lang="en-US" sz="3200" dirty="0">
              <a:latin typeface="Arabic Typesetting" panose="03020402040406030203" pitchFamily="66" charset="-78"/>
              <a:cs typeface="Arabic Typesetting" panose="03020402040406030203" pitchFamily="66" charset="-78"/>
            </a:endParaRPr>
          </a:p>
          <a:p>
            <a:pPr marL="0" indent="0" algn="just">
              <a:buNone/>
            </a:pPr>
            <a:endParaRPr lang="ar-IQ" sz="2000" dirty="0"/>
          </a:p>
        </p:txBody>
      </p:sp>
    </p:spTree>
    <p:extLst>
      <p:ext uri="{BB962C8B-B14F-4D97-AF65-F5344CB8AC3E}">
        <p14:creationId xmlns:p14="http://schemas.microsoft.com/office/powerpoint/2010/main" val="38179621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8ED147F-5734-4C24-9473-811C5B60D5A6}"/>
              </a:ext>
            </a:extLst>
          </p:cNvPr>
          <p:cNvSpPr>
            <a:spLocks noGrp="1"/>
          </p:cNvSpPr>
          <p:nvPr>
            <p:ph idx="1"/>
          </p:nvPr>
        </p:nvSpPr>
        <p:spPr/>
        <p:txBody>
          <a:bodyPr>
            <a:normAutofit/>
          </a:bodyPr>
          <a:lstStyle/>
          <a:p>
            <a:pPr marL="0" indent="0" algn="just">
              <a:buNone/>
            </a:pPr>
            <a:r>
              <a:rPr lang="ar-IQ" sz="3600" dirty="0">
                <a:latin typeface="Arabic Typesetting" panose="03020402040406030203" pitchFamily="66" charset="-78"/>
                <a:cs typeface="Arabic Typesetting" panose="03020402040406030203" pitchFamily="66" charset="-78"/>
              </a:rPr>
              <a:t>السؤال هنا هو: من أين جاء فوندت بفكرة تحليل الوعي الإنساني الى مكوناته البسيطة؟</a:t>
            </a:r>
          </a:p>
          <a:p>
            <a:pPr marL="0" indent="0" algn="just">
              <a:buNone/>
            </a:pPr>
            <a:r>
              <a:rPr lang="ar-IQ" sz="3600" dirty="0">
                <a:latin typeface="Arabic Typesetting" panose="03020402040406030203" pitchFamily="66" charset="-78"/>
                <a:cs typeface="Arabic Typesetting" panose="03020402040406030203" pitchFamily="66" charset="-78"/>
              </a:rPr>
              <a:t>الجواب: أنه في تلك الحقبة الزمنية كانت علوم الفيزياء، والكيمياء، والأحياء تحقق نجاحات كبيرة وبشكل متسارع من خلال إستخدام منهج (التحليل) العلمي، أي تجزئة الظواهر المادية الى مكوناتها الأبسط. فتسائل فوندت لماذا لانقوم باستعارة منهج العلوم المادية هذا في علم النفس لتحليل الوعي الإنساني الى مكوناته الأساسية؟ من هنا كانت الإنطلاقة الأولى للبنيوية.</a:t>
            </a:r>
          </a:p>
          <a:p>
            <a:pPr marL="0" indent="0">
              <a:buNone/>
            </a:pPr>
            <a:endParaRPr lang="en-US" dirty="0"/>
          </a:p>
        </p:txBody>
      </p:sp>
    </p:spTree>
    <p:extLst>
      <p:ext uri="{BB962C8B-B14F-4D97-AF65-F5344CB8AC3E}">
        <p14:creationId xmlns:p14="http://schemas.microsoft.com/office/powerpoint/2010/main" val="18045160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30CB3EF-BB7C-46F2-A7C0-7D426660ABFB}"/>
              </a:ext>
            </a:extLst>
          </p:cNvPr>
          <p:cNvSpPr>
            <a:spLocks noGrp="1"/>
          </p:cNvSpPr>
          <p:nvPr>
            <p:ph idx="1"/>
          </p:nvPr>
        </p:nvSpPr>
        <p:spPr>
          <a:xfrm>
            <a:off x="2589212" y="1808136"/>
            <a:ext cx="8915400" cy="3777622"/>
          </a:xfrm>
        </p:spPr>
        <p:txBody>
          <a:bodyPr>
            <a:normAutofit fontScale="92500"/>
          </a:bodyPr>
          <a:lstStyle/>
          <a:p>
            <a:pPr marL="0" indent="0" algn="just">
              <a:buNone/>
            </a:pPr>
            <a:r>
              <a:rPr lang="ar-IQ" sz="3600" dirty="0">
                <a:latin typeface="Arabic Typesetting" panose="03020402040406030203" pitchFamily="66" charset="-78"/>
                <a:cs typeface="Arabic Typesetting" panose="03020402040406030203" pitchFamily="66" charset="-78"/>
              </a:rPr>
              <a:t>وفيما يحسب للمدرسة البنيوية تأكيدها على البحث العلمي، فأن مناهجها تميزت بعدم الثبوت </a:t>
            </a:r>
            <a:r>
              <a:rPr lang="en-US" sz="3600" dirty="0">
                <a:latin typeface="Arabic Typesetting" panose="03020402040406030203" pitchFamily="66" charset="-78"/>
                <a:cs typeface="Arabic Typesetting" panose="03020402040406030203" pitchFamily="66" charset="-78"/>
              </a:rPr>
              <a:t>unreliable، </a:t>
            </a:r>
            <a:r>
              <a:rPr lang="ar-IQ" sz="3600" dirty="0">
                <a:latin typeface="Arabic Typesetting" panose="03020402040406030203" pitchFamily="66" charset="-78"/>
                <a:cs typeface="Arabic Typesetting" panose="03020402040406030203" pitchFamily="66" charset="-78"/>
              </a:rPr>
              <a:t>وعدم القدرة على التعميم </a:t>
            </a:r>
            <a:r>
              <a:rPr lang="en-US" sz="3600" dirty="0">
                <a:latin typeface="Arabic Typesetting" panose="03020402040406030203" pitchFamily="66" charset="-78"/>
                <a:cs typeface="Arabic Typesetting" panose="03020402040406030203" pitchFamily="66" charset="-78"/>
              </a:rPr>
              <a:t>limiting، </a:t>
            </a:r>
            <a:r>
              <a:rPr lang="ar-IQ" sz="3600" dirty="0">
                <a:latin typeface="Arabic Typesetting" panose="03020402040406030203" pitchFamily="66" charset="-78"/>
                <a:cs typeface="Arabic Typesetting" panose="03020402040406030203" pitchFamily="66" charset="-78"/>
              </a:rPr>
              <a:t>والذاتية </a:t>
            </a:r>
            <a:r>
              <a:rPr lang="en-US" sz="3600" dirty="0">
                <a:latin typeface="Arabic Typesetting" panose="03020402040406030203" pitchFamily="66" charset="-78"/>
                <a:cs typeface="Arabic Typesetting" panose="03020402040406030203" pitchFamily="66" charset="-78"/>
              </a:rPr>
              <a:t>subjective  </a:t>
            </a:r>
            <a:r>
              <a:rPr lang="ar-IQ" sz="3600" dirty="0">
                <a:latin typeface="Arabic Typesetting" panose="03020402040406030203" pitchFamily="66" charset="-78"/>
                <a:cs typeface="Arabic Typesetting" panose="03020402040406030203" pitchFamily="66" charset="-78"/>
              </a:rPr>
              <a:t> وعند وفاة تتشنر عام 1927، ماتت البنيوية معه.</a:t>
            </a:r>
          </a:p>
          <a:p>
            <a:pPr marL="0" indent="0" algn="just">
              <a:buNone/>
            </a:pPr>
            <a:r>
              <a:rPr lang="ar-IQ" sz="3600" dirty="0">
                <a:latin typeface="Arabic Typesetting" panose="03020402040406030203" pitchFamily="66" charset="-78"/>
                <a:cs typeface="Arabic Typesetting" panose="03020402040406030203" pitchFamily="66" charset="-78"/>
              </a:rPr>
              <a:t>وإذا أردنا توخي الدقة فان البنيوية لم تمت تماماً بوفاة تتشنر. ولكنها تشظت لتدخل بعض مفاهيمها وأهتماماتها ضمن جسد مناهج أكثر حداثة مثل الجشطلت، والتحليل النفسي، وعلم النفس المعرفي لاحقاً. كما ان منهج الإستبطان ورغم كل النقود التي وجهت له فأنه بقي منهجاً في البحث لايمكن الإستغناء عنه. فهو لازال يُستخدم على سبيل المثال في مجال الطب، وكذلك العلاج النفسي. </a:t>
            </a:r>
            <a:endParaRPr lang="en-US" sz="36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38988219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r>
              <a:rPr lang="ar-IQ" sz="3600" b="1" dirty="0">
                <a:latin typeface="Arabic Typesetting" panose="03020402040406030203" pitchFamily="66" charset="-78"/>
                <a:cs typeface="Arabic Typesetting" panose="03020402040406030203" pitchFamily="66" charset="-78"/>
              </a:rPr>
              <a:t>مكامن الضعف في البنيوية</a:t>
            </a:r>
            <a:endParaRPr lang="en-US" sz="3600" dirty="0">
              <a:latin typeface="Arabic Typesetting" panose="03020402040406030203" pitchFamily="66" charset="-78"/>
              <a:cs typeface="Arabic Typesetting" panose="03020402040406030203" pitchFamily="66" charset="-78"/>
            </a:endParaRPr>
          </a:p>
          <a:p>
            <a:pPr lvl="0" algn="just"/>
            <a:r>
              <a:rPr lang="ar-IQ" sz="3600" dirty="0">
                <a:latin typeface="Arabic Typesetting" panose="03020402040406030203" pitchFamily="66" charset="-78"/>
                <a:cs typeface="Arabic Typesetting" panose="03020402040406030203" pitchFamily="66" charset="-78"/>
              </a:rPr>
              <a:t>اذا أخذنا المعايير العلمية الحالية بنظر الاعتبار فأن المناهج التجريبية التي استخدمتها البنيوية لدراسة بنية العقل تعتبر ذاتية جداً، والمقصود هنا هو استخدام منهج الاستبطان. </a:t>
            </a:r>
            <a:endParaRPr lang="en-US" sz="3600" dirty="0">
              <a:latin typeface="Arabic Typesetting" panose="03020402040406030203" pitchFamily="66" charset="-78"/>
              <a:cs typeface="Arabic Typesetting" panose="03020402040406030203" pitchFamily="66" charset="-78"/>
            </a:endParaRPr>
          </a:p>
          <a:p>
            <a:pPr lvl="0" algn="just"/>
            <a:r>
              <a:rPr lang="ar-IQ" sz="3600" dirty="0">
                <a:latin typeface="Arabic Typesetting" panose="03020402040406030203" pitchFamily="66" charset="-78"/>
                <a:cs typeface="Arabic Typesetting" panose="03020402040406030203" pitchFamily="66" charset="-78"/>
              </a:rPr>
              <a:t>نقاد آخرين عابواَ على البنيوية في تلك الفترة تركيزها الكبير على الحياة الذهنية الداخلية للإنسان والتي لا يمكن مشاهدتها بشكل مباشر، ولا يمكن بالنتيجة قياسها بدقة. </a:t>
            </a:r>
          </a:p>
          <a:p>
            <a:pPr lvl="0" algn="just"/>
            <a:endParaRPr lang="en-US" sz="3600" dirty="0">
              <a:latin typeface="Arabic Typesetting" panose="03020402040406030203" pitchFamily="66" charset="-78"/>
              <a:cs typeface="Arabic Typesetting" panose="03020402040406030203" pitchFamily="66" charset="-78"/>
            </a:endParaRPr>
          </a:p>
          <a:p>
            <a:pPr marL="0" lvl="0" indent="0" algn="just">
              <a:buNone/>
            </a:pPr>
            <a:endParaRPr lang="en-US" dirty="0"/>
          </a:p>
          <a:p>
            <a:pPr marL="0" indent="0" algn="just">
              <a:buNone/>
            </a:pPr>
            <a:endParaRPr lang="ar-IQ" dirty="0"/>
          </a:p>
        </p:txBody>
      </p:sp>
    </p:spTree>
    <p:extLst>
      <p:ext uri="{BB962C8B-B14F-4D97-AF65-F5344CB8AC3E}">
        <p14:creationId xmlns:p14="http://schemas.microsoft.com/office/powerpoint/2010/main" val="1645310443"/>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311</TotalTime>
  <Words>644</Words>
  <Application>Microsoft Office PowerPoint</Application>
  <PresentationFormat>Widescreen</PresentationFormat>
  <Paragraphs>30</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Arabic Typesetting</vt:lpstr>
      <vt:lpstr>Arial</vt:lpstr>
      <vt:lpstr>Century Gothic</vt:lpstr>
      <vt:lpstr>Tahoma</vt:lpstr>
      <vt:lpstr>Wingdings 3</vt:lpstr>
      <vt:lpstr>Wisp</vt:lpstr>
      <vt:lpstr>مدارس علم النفس</vt:lpstr>
      <vt:lpstr>PowerPoint Presentation</vt:lpstr>
      <vt:lpstr>PowerPoint Presentation</vt:lpstr>
      <vt:lpstr>PowerPoint Presentation</vt:lpstr>
      <vt:lpstr>المدرســـة البنيويـــة Structuralism  </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مدارس علم النفس</dc:title>
  <dc:creator>Rifaat Jasseem</dc:creator>
  <cp:lastModifiedBy>Rifaat Jasseem</cp:lastModifiedBy>
  <cp:revision>23</cp:revision>
  <dcterms:created xsi:type="dcterms:W3CDTF">2020-04-12T06:11:52Z</dcterms:created>
  <dcterms:modified xsi:type="dcterms:W3CDTF">2021-08-13T20:33:18Z</dcterms:modified>
</cp:coreProperties>
</file>